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7" r:id="rId1"/>
  </p:sldMasterIdLst>
  <p:sldIdLst>
    <p:sldId id="256" r:id="rId2"/>
    <p:sldId id="265" r:id="rId3"/>
    <p:sldId id="257" r:id="rId4"/>
    <p:sldId id="258" r:id="rId5"/>
    <p:sldId id="269" r:id="rId6"/>
    <p:sldId id="259" r:id="rId7"/>
    <p:sldId id="260" r:id="rId8"/>
    <p:sldId id="261" r:id="rId9"/>
    <p:sldId id="262" r:id="rId10"/>
    <p:sldId id="266" r:id="rId11"/>
    <p:sldId id="264" r:id="rId12"/>
    <p:sldId id="267"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402"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DD634F1-781F-4A7E-A26C-E2035FC2445D}" type="datetimeFigureOut">
              <a:rPr lang="en-US" smtClean="0"/>
              <a:t>8/10/2021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169F65-1BC0-486B-9032-70C9E4245D4D}" type="slidenum">
              <a:rPr lang="en-US" smtClean="0"/>
              <a:t>‹#›</a:t>
            </a:fld>
            <a:endParaRPr lang="en-US"/>
          </a:p>
        </p:txBody>
      </p:sp>
    </p:spTree>
    <p:extLst>
      <p:ext uri="{BB962C8B-B14F-4D97-AF65-F5344CB8AC3E}">
        <p14:creationId xmlns:p14="http://schemas.microsoft.com/office/powerpoint/2010/main" val="41584097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DD634F1-781F-4A7E-A26C-E2035FC2445D}" type="datetimeFigureOut">
              <a:rPr lang="en-US" smtClean="0"/>
              <a:t>8/10/2021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169F65-1BC0-486B-9032-70C9E4245D4D}" type="slidenum">
              <a:rPr lang="en-US" smtClean="0"/>
              <a:t>‹#›</a:t>
            </a:fld>
            <a:endParaRPr lang="en-US"/>
          </a:p>
        </p:txBody>
      </p:sp>
    </p:spTree>
    <p:extLst>
      <p:ext uri="{BB962C8B-B14F-4D97-AF65-F5344CB8AC3E}">
        <p14:creationId xmlns:p14="http://schemas.microsoft.com/office/powerpoint/2010/main" val="21419428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DD634F1-781F-4A7E-A26C-E2035FC2445D}" type="datetimeFigureOut">
              <a:rPr lang="en-US" smtClean="0"/>
              <a:t>8/10/2021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169F65-1BC0-486B-9032-70C9E4245D4D}"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6940827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DD634F1-781F-4A7E-A26C-E2035FC2445D}" type="datetimeFigureOut">
              <a:rPr lang="en-US" smtClean="0"/>
              <a:t>8/10/2021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169F65-1BC0-486B-9032-70C9E4245D4D}" type="slidenum">
              <a:rPr lang="en-US" smtClean="0"/>
              <a:t>‹#›</a:t>
            </a:fld>
            <a:endParaRPr lang="en-US"/>
          </a:p>
        </p:txBody>
      </p:sp>
    </p:spTree>
    <p:extLst>
      <p:ext uri="{BB962C8B-B14F-4D97-AF65-F5344CB8AC3E}">
        <p14:creationId xmlns:p14="http://schemas.microsoft.com/office/powerpoint/2010/main" val="35625573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DD634F1-781F-4A7E-A26C-E2035FC2445D}" type="datetimeFigureOut">
              <a:rPr lang="en-US" smtClean="0"/>
              <a:t>8/10/2021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169F65-1BC0-486B-9032-70C9E4245D4D}"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2846672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DD634F1-781F-4A7E-A26C-E2035FC2445D}" type="datetimeFigureOut">
              <a:rPr lang="en-US" smtClean="0"/>
              <a:t>8/10/2021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169F65-1BC0-486B-9032-70C9E4245D4D}" type="slidenum">
              <a:rPr lang="en-US" smtClean="0"/>
              <a:t>‹#›</a:t>
            </a:fld>
            <a:endParaRPr lang="en-US"/>
          </a:p>
        </p:txBody>
      </p:sp>
    </p:spTree>
    <p:extLst>
      <p:ext uri="{BB962C8B-B14F-4D97-AF65-F5344CB8AC3E}">
        <p14:creationId xmlns:p14="http://schemas.microsoft.com/office/powerpoint/2010/main" val="1219886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DD634F1-781F-4A7E-A26C-E2035FC2445D}" type="datetimeFigureOut">
              <a:rPr lang="en-US" smtClean="0"/>
              <a:t>8/10/2021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169F65-1BC0-486B-9032-70C9E4245D4D}" type="slidenum">
              <a:rPr lang="en-US" smtClean="0"/>
              <a:t>‹#›</a:t>
            </a:fld>
            <a:endParaRPr lang="en-US"/>
          </a:p>
        </p:txBody>
      </p:sp>
    </p:spTree>
    <p:extLst>
      <p:ext uri="{BB962C8B-B14F-4D97-AF65-F5344CB8AC3E}">
        <p14:creationId xmlns:p14="http://schemas.microsoft.com/office/powerpoint/2010/main" val="21598132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DD634F1-781F-4A7E-A26C-E2035FC2445D}" type="datetimeFigureOut">
              <a:rPr lang="en-US" smtClean="0"/>
              <a:t>8/10/2021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169F65-1BC0-486B-9032-70C9E4245D4D}" type="slidenum">
              <a:rPr lang="en-US" smtClean="0"/>
              <a:t>‹#›</a:t>
            </a:fld>
            <a:endParaRPr lang="en-US"/>
          </a:p>
        </p:txBody>
      </p:sp>
    </p:spTree>
    <p:extLst>
      <p:ext uri="{BB962C8B-B14F-4D97-AF65-F5344CB8AC3E}">
        <p14:creationId xmlns:p14="http://schemas.microsoft.com/office/powerpoint/2010/main" val="751117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DD634F1-781F-4A7E-A26C-E2035FC2445D}" type="datetimeFigureOut">
              <a:rPr lang="en-US" smtClean="0"/>
              <a:t>8/10/2021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169F65-1BC0-486B-9032-70C9E4245D4D}" type="slidenum">
              <a:rPr lang="en-US" smtClean="0"/>
              <a:t>‹#›</a:t>
            </a:fld>
            <a:endParaRPr lang="en-US"/>
          </a:p>
        </p:txBody>
      </p:sp>
    </p:spTree>
    <p:extLst>
      <p:ext uri="{BB962C8B-B14F-4D97-AF65-F5344CB8AC3E}">
        <p14:creationId xmlns:p14="http://schemas.microsoft.com/office/powerpoint/2010/main" val="16403444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DD634F1-781F-4A7E-A26C-E2035FC2445D}" type="datetimeFigureOut">
              <a:rPr lang="en-US" smtClean="0"/>
              <a:t>8/10/2021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169F65-1BC0-486B-9032-70C9E4245D4D}" type="slidenum">
              <a:rPr lang="en-US" smtClean="0"/>
              <a:t>‹#›</a:t>
            </a:fld>
            <a:endParaRPr lang="en-US"/>
          </a:p>
        </p:txBody>
      </p:sp>
    </p:spTree>
    <p:extLst>
      <p:ext uri="{BB962C8B-B14F-4D97-AF65-F5344CB8AC3E}">
        <p14:creationId xmlns:p14="http://schemas.microsoft.com/office/powerpoint/2010/main" val="24331588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DD634F1-781F-4A7E-A26C-E2035FC2445D}" type="datetimeFigureOut">
              <a:rPr lang="en-US" smtClean="0"/>
              <a:t>8/10/2021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169F65-1BC0-486B-9032-70C9E4245D4D}" type="slidenum">
              <a:rPr lang="en-US" smtClean="0"/>
              <a:t>‹#›</a:t>
            </a:fld>
            <a:endParaRPr lang="en-US"/>
          </a:p>
        </p:txBody>
      </p:sp>
    </p:spTree>
    <p:extLst>
      <p:ext uri="{BB962C8B-B14F-4D97-AF65-F5344CB8AC3E}">
        <p14:creationId xmlns:p14="http://schemas.microsoft.com/office/powerpoint/2010/main" val="18439795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DD634F1-781F-4A7E-A26C-E2035FC2445D}" type="datetimeFigureOut">
              <a:rPr lang="en-US" smtClean="0"/>
              <a:t>8/10/2021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E169F65-1BC0-486B-9032-70C9E4245D4D}" type="slidenum">
              <a:rPr lang="en-US" smtClean="0"/>
              <a:t>‹#›</a:t>
            </a:fld>
            <a:endParaRPr lang="en-US"/>
          </a:p>
        </p:txBody>
      </p:sp>
    </p:spTree>
    <p:extLst>
      <p:ext uri="{BB962C8B-B14F-4D97-AF65-F5344CB8AC3E}">
        <p14:creationId xmlns:p14="http://schemas.microsoft.com/office/powerpoint/2010/main" val="22127646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DD634F1-781F-4A7E-A26C-E2035FC2445D}" type="datetimeFigureOut">
              <a:rPr lang="en-US" smtClean="0"/>
              <a:t>8/10/2021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E169F65-1BC0-486B-9032-70C9E4245D4D}" type="slidenum">
              <a:rPr lang="en-US" smtClean="0"/>
              <a:t>‹#›</a:t>
            </a:fld>
            <a:endParaRPr lang="en-US"/>
          </a:p>
        </p:txBody>
      </p:sp>
    </p:spTree>
    <p:extLst>
      <p:ext uri="{BB962C8B-B14F-4D97-AF65-F5344CB8AC3E}">
        <p14:creationId xmlns:p14="http://schemas.microsoft.com/office/powerpoint/2010/main" val="7549337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D634F1-781F-4A7E-A26C-E2035FC2445D}" type="datetimeFigureOut">
              <a:rPr lang="en-US" smtClean="0"/>
              <a:t>8/10/2021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E169F65-1BC0-486B-9032-70C9E4245D4D}" type="slidenum">
              <a:rPr lang="en-US" smtClean="0"/>
              <a:t>‹#›</a:t>
            </a:fld>
            <a:endParaRPr lang="en-US"/>
          </a:p>
        </p:txBody>
      </p:sp>
    </p:spTree>
    <p:extLst>
      <p:ext uri="{BB962C8B-B14F-4D97-AF65-F5344CB8AC3E}">
        <p14:creationId xmlns:p14="http://schemas.microsoft.com/office/powerpoint/2010/main" val="20179567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DD634F1-781F-4A7E-A26C-E2035FC2445D}" type="datetimeFigureOut">
              <a:rPr lang="en-US" smtClean="0"/>
              <a:t>8/10/2021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169F65-1BC0-486B-9032-70C9E4245D4D}" type="slidenum">
              <a:rPr lang="en-US" smtClean="0"/>
              <a:t>‹#›</a:t>
            </a:fld>
            <a:endParaRPr lang="en-US"/>
          </a:p>
        </p:txBody>
      </p:sp>
    </p:spTree>
    <p:extLst>
      <p:ext uri="{BB962C8B-B14F-4D97-AF65-F5344CB8AC3E}">
        <p14:creationId xmlns:p14="http://schemas.microsoft.com/office/powerpoint/2010/main" val="15141911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DD634F1-781F-4A7E-A26C-E2035FC2445D}" type="datetimeFigureOut">
              <a:rPr lang="en-US" smtClean="0"/>
              <a:t>8/10/2021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169F65-1BC0-486B-9032-70C9E4245D4D}" type="slidenum">
              <a:rPr lang="en-US" smtClean="0"/>
              <a:t>‹#›</a:t>
            </a:fld>
            <a:endParaRPr lang="en-US"/>
          </a:p>
        </p:txBody>
      </p:sp>
    </p:spTree>
    <p:extLst>
      <p:ext uri="{BB962C8B-B14F-4D97-AF65-F5344CB8AC3E}">
        <p14:creationId xmlns:p14="http://schemas.microsoft.com/office/powerpoint/2010/main" val="31044989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DD634F1-781F-4A7E-A26C-E2035FC2445D}" type="datetimeFigureOut">
              <a:rPr lang="en-US" smtClean="0"/>
              <a:t>8/10/2021</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9E169F65-1BC0-486B-9032-70C9E4245D4D}" type="slidenum">
              <a:rPr lang="en-US" smtClean="0"/>
              <a:t>‹#›</a:t>
            </a:fld>
            <a:endParaRPr lang="en-US"/>
          </a:p>
        </p:txBody>
      </p:sp>
    </p:spTree>
    <p:extLst>
      <p:ext uri="{BB962C8B-B14F-4D97-AF65-F5344CB8AC3E}">
        <p14:creationId xmlns:p14="http://schemas.microsoft.com/office/powerpoint/2010/main" val="2905492294"/>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 id="2147483769" r:id="rId12"/>
    <p:sldLayoutId id="2147483770" r:id="rId13"/>
    <p:sldLayoutId id="2147483771" r:id="rId14"/>
    <p:sldLayoutId id="2147483772" r:id="rId15"/>
    <p:sldLayoutId id="214748377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microsoft.com/office/2007/relationships/media" Target="../media/media2.mp4"/><Relationship Id="rId7" Type="http://schemas.openxmlformats.org/officeDocument/2006/relationships/image" Target="../media/image4.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png"/><Relationship Id="rId5" Type="http://schemas.openxmlformats.org/officeDocument/2006/relationships/slideLayout" Target="../slideLayouts/slideLayout4.xml"/><Relationship Id="rId4" Type="http://schemas.openxmlformats.org/officeDocument/2006/relationships/video" Target="../media/media2.mp4"/></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4000">
              <a:schemeClr val="accent2"/>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904015-5E29-4D61-9987-62982AF7E836}"/>
              </a:ext>
            </a:extLst>
          </p:cNvPr>
          <p:cNvSpPr>
            <a:spLocks noGrp="1"/>
          </p:cNvSpPr>
          <p:nvPr>
            <p:ph type="ctrTitle"/>
          </p:nvPr>
        </p:nvSpPr>
        <p:spPr>
          <a:xfrm>
            <a:off x="1524000" y="1122363"/>
            <a:ext cx="9144000" cy="3913276"/>
          </a:xfrm>
          <a:noFill/>
        </p:spPr>
        <p:txBody>
          <a:bodyPr>
            <a:normAutofit/>
          </a:bodyPr>
          <a:lstStyle/>
          <a:p>
            <a:pPr algn="ctr"/>
            <a:r>
              <a:rPr lang="en-US" b="1" dirty="0">
                <a:solidFill>
                  <a:srgbClr val="FF0000"/>
                </a:solidFill>
              </a:rPr>
              <a:t>TEXAS POWER GRID</a:t>
            </a:r>
            <a:br>
              <a:rPr lang="en-US" b="1" dirty="0">
                <a:solidFill>
                  <a:srgbClr val="FF0000"/>
                </a:solidFill>
              </a:rPr>
            </a:br>
            <a:r>
              <a:rPr lang="en-US" b="1" dirty="0">
                <a:solidFill>
                  <a:srgbClr val="FF0000"/>
                </a:solidFill>
              </a:rPr>
              <a:t>STUDENT NAME</a:t>
            </a:r>
            <a:br>
              <a:rPr lang="en-US" b="1" dirty="0">
                <a:solidFill>
                  <a:srgbClr val="FF0000"/>
                </a:solidFill>
              </a:rPr>
            </a:br>
            <a:r>
              <a:rPr lang="en-US" b="1" dirty="0">
                <a:solidFill>
                  <a:srgbClr val="FF0000"/>
                </a:solidFill>
              </a:rPr>
              <a:t>INSTITUTION AFFILIATION</a:t>
            </a:r>
            <a:br>
              <a:rPr lang="en-US" b="1" dirty="0">
                <a:solidFill>
                  <a:srgbClr val="FF0000"/>
                </a:solidFill>
              </a:rPr>
            </a:br>
            <a:r>
              <a:rPr lang="en-US" b="1" dirty="0">
                <a:solidFill>
                  <a:srgbClr val="FF0000"/>
                </a:solidFill>
              </a:rPr>
              <a:t>DATE</a:t>
            </a:r>
          </a:p>
        </p:txBody>
      </p:sp>
    </p:spTree>
    <p:extLst>
      <p:ext uri="{BB962C8B-B14F-4D97-AF65-F5344CB8AC3E}">
        <p14:creationId xmlns:p14="http://schemas.microsoft.com/office/powerpoint/2010/main" val="1853945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46A257-BE6C-45F4-9810-E1EF6CCA16CA}"/>
              </a:ext>
            </a:extLst>
          </p:cNvPr>
          <p:cNvSpPr>
            <a:spLocks noGrp="1"/>
          </p:cNvSpPr>
          <p:nvPr>
            <p:ph type="title"/>
          </p:nvPr>
        </p:nvSpPr>
        <p:spPr/>
        <p:txBody>
          <a:bodyPr>
            <a:normAutofit/>
          </a:bodyPr>
          <a:lstStyle/>
          <a:p>
            <a:pPr algn="ctr"/>
            <a:r>
              <a:rPr lang="en-US" sz="4000" b="1" dirty="0">
                <a:latin typeface="Times New Roman" panose="02020603050405020304" pitchFamily="18" charset="0"/>
                <a:cs typeface="Times New Roman" panose="02020603050405020304" pitchFamily="18" charset="0"/>
              </a:rPr>
              <a:t>Renewable energy as a complimentary source</a:t>
            </a:r>
          </a:p>
        </p:txBody>
      </p:sp>
      <p:sp>
        <p:nvSpPr>
          <p:cNvPr id="3" name="Content Placeholder 2">
            <a:extLst>
              <a:ext uri="{FF2B5EF4-FFF2-40B4-BE49-F238E27FC236}">
                <a16:creationId xmlns:a16="http://schemas.microsoft.com/office/drawing/2014/main" id="{5EBD6BAF-ECC8-4AF2-BEFE-D53AFA2B5DFA}"/>
              </a:ext>
            </a:extLst>
          </p:cNvPr>
          <p:cNvSpPr>
            <a:spLocks noGrp="1"/>
          </p:cNvSpPr>
          <p:nvPr>
            <p:ph idx="1"/>
          </p:nvPr>
        </p:nvSpPr>
        <p:spPr/>
        <p:txBody>
          <a:bodyPr>
            <a:normAutofit fontScale="92500" lnSpcReduction="10000"/>
          </a:bodyPr>
          <a:lstStyle/>
          <a:p>
            <a:pPr algn="ct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Texas needs a renewable energy reservoir as a back up when there are power outages. </a:t>
            </a:r>
          </a:p>
          <a:p>
            <a:pPr algn="ct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This is because renewable energy generates up to 30gigawatts could generated from natural gas, nuclear power, and gas. </a:t>
            </a:r>
          </a:p>
          <a:p>
            <a:pPr algn="ct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However, extremely low temperatures, can still be able to snow and ice making roads impassable, thus leading to a loss in the electrical grid. </a:t>
            </a:r>
          </a:p>
          <a:p>
            <a:endParaRPr lang="en-US" dirty="0"/>
          </a:p>
        </p:txBody>
      </p:sp>
    </p:spTree>
    <p:extLst>
      <p:ext uri="{BB962C8B-B14F-4D97-AF65-F5344CB8AC3E}">
        <p14:creationId xmlns:p14="http://schemas.microsoft.com/office/powerpoint/2010/main" val="21198580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6730ED-276C-4EBA-BF98-3448024B32EE}"/>
              </a:ext>
            </a:extLst>
          </p:cNvPr>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Resources during public crisis.</a:t>
            </a:r>
          </a:p>
        </p:txBody>
      </p:sp>
      <p:pic>
        <p:nvPicPr>
          <p:cNvPr id="6" name="Picture Placeholder 5">
            <a:extLst>
              <a:ext uri="{FF2B5EF4-FFF2-40B4-BE49-F238E27FC236}">
                <a16:creationId xmlns:a16="http://schemas.microsoft.com/office/drawing/2014/main" id="{F8241A24-30D6-4E66-A0CA-FFBA435AF79F}"/>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t="16393" b="16393"/>
          <a:stretch>
            <a:fillRect/>
          </a:stretch>
        </p:blipFill>
        <p:spPr/>
      </p:pic>
      <p:sp>
        <p:nvSpPr>
          <p:cNvPr id="4" name="Text Placeholder 3">
            <a:extLst>
              <a:ext uri="{FF2B5EF4-FFF2-40B4-BE49-F238E27FC236}">
                <a16:creationId xmlns:a16="http://schemas.microsoft.com/office/drawing/2014/main" id="{AED2E1DF-31B1-4C75-9044-944540C61D7B}"/>
              </a:ext>
            </a:extLst>
          </p:cNvPr>
          <p:cNvSpPr>
            <a:spLocks noGrp="1"/>
          </p:cNvSpPr>
          <p:nvPr>
            <p:ph type="body" sz="half" idx="2"/>
          </p:nvPr>
        </p:nvSpPr>
        <p:spPr>
          <a:xfrm>
            <a:off x="677334" y="5367338"/>
            <a:ext cx="8740986" cy="1216342"/>
          </a:xfrm>
        </p:spPr>
        <p:txBody>
          <a:bodyPr>
            <a:normAutofit fontScale="40000" lnSpcReduction="20000"/>
          </a:bodyPr>
          <a:lstStyle/>
          <a:p>
            <a:pPr marL="285750" indent="-285750" algn="ctr">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Shelters</a:t>
            </a:r>
          </a:p>
          <a:p>
            <a:pPr marL="285750" indent="-285750" algn="ctr">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Food</a:t>
            </a:r>
          </a:p>
          <a:p>
            <a:pPr marL="285750" indent="-285750" algn="ctr">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Clothing</a:t>
            </a:r>
          </a:p>
          <a:p>
            <a:pPr marL="285750" indent="-285750" algn="ctr">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Financial donation.</a:t>
            </a:r>
          </a:p>
          <a:p>
            <a:pPr marL="285750" indent="-285750" algn="ctr">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Support Campaigns.</a:t>
            </a:r>
          </a:p>
        </p:txBody>
      </p:sp>
    </p:spTree>
    <p:extLst>
      <p:ext uri="{BB962C8B-B14F-4D97-AF65-F5344CB8AC3E}">
        <p14:creationId xmlns:p14="http://schemas.microsoft.com/office/powerpoint/2010/main" val="623851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000" b="-3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EA1B5-6564-444D-A12E-CE69373B54B2}"/>
              </a:ext>
            </a:extLst>
          </p:cNvPr>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Conclusion.</a:t>
            </a:r>
          </a:p>
        </p:txBody>
      </p:sp>
      <p:sp>
        <p:nvSpPr>
          <p:cNvPr id="3" name="Content Placeholder 2">
            <a:extLst>
              <a:ext uri="{FF2B5EF4-FFF2-40B4-BE49-F238E27FC236}">
                <a16:creationId xmlns:a16="http://schemas.microsoft.com/office/drawing/2014/main" id="{CD9D2558-A936-4948-B4F3-407DB150560C}"/>
              </a:ext>
            </a:extLst>
          </p:cNvPr>
          <p:cNvSpPr>
            <a:spLocks noGrp="1"/>
          </p:cNvSpPr>
          <p:nvPr>
            <p:ph idx="1"/>
          </p:nvPr>
        </p:nvSpPr>
        <p:spPr/>
        <p:txBody>
          <a:bodyPr>
            <a:normAutofit fontScale="92500" lnSpcReduction="10000"/>
          </a:bodyPr>
          <a:lstStyle/>
          <a:p>
            <a:pPr algn="ctr"/>
            <a:r>
              <a:rPr lang="en-US" sz="3600" dirty="0">
                <a:latin typeface="Times New Roman" panose="02020603050405020304" pitchFamily="18" charset="0"/>
                <a:ea typeface="Calibri" panose="020F0502020204030204" pitchFamily="34" charset="0"/>
              </a:rPr>
              <a:t>T</a:t>
            </a:r>
            <a:r>
              <a:rPr lang="en-US" sz="3600" dirty="0">
                <a:effectLst/>
                <a:latin typeface="Times New Roman" panose="02020603050405020304" pitchFamily="18" charset="0"/>
                <a:ea typeface="Calibri" panose="020F0502020204030204" pitchFamily="34" charset="0"/>
              </a:rPr>
              <a:t>he power grid of Texas stands alone to avoid the interference of the feeder government in the pricing of the market. </a:t>
            </a:r>
          </a:p>
          <a:p>
            <a:pPr algn="ctr"/>
            <a:r>
              <a:rPr lang="en-US" sz="3600" dirty="0">
                <a:effectLst/>
                <a:latin typeface="Times New Roman" panose="02020603050405020304" pitchFamily="18" charset="0"/>
                <a:ea typeface="Calibri" panose="020F0502020204030204" pitchFamily="34" charset="0"/>
              </a:rPr>
              <a:t>However, the inability of ERCOT to consider effective structural factors led to homelessness of many Texans during the storm, rendering them in need of essential supplies from good Samaritans</a:t>
            </a:r>
            <a:endParaRPr lang="en-US" sz="4800" dirty="0"/>
          </a:p>
        </p:txBody>
      </p:sp>
    </p:spTree>
    <p:extLst>
      <p:ext uri="{BB962C8B-B14F-4D97-AF65-F5344CB8AC3E}">
        <p14:creationId xmlns:p14="http://schemas.microsoft.com/office/powerpoint/2010/main" val="26907187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87506-7994-453A-A4A0-FB649A5395B3}"/>
              </a:ext>
            </a:extLst>
          </p:cNvPr>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Reference.</a:t>
            </a:r>
          </a:p>
        </p:txBody>
      </p:sp>
      <p:sp>
        <p:nvSpPr>
          <p:cNvPr id="3" name="Content Placeholder 2">
            <a:extLst>
              <a:ext uri="{FF2B5EF4-FFF2-40B4-BE49-F238E27FC236}">
                <a16:creationId xmlns:a16="http://schemas.microsoft.com/office/drawing/2014/main" id="{C6F932D1-FE26-4792-ACC2-C1A6D3F172EC}"/>
              </a:ext>
            </a:extLst>
          </p:cNvPr>
          <p:cNvSpPr>
            <a:spLocks noGrp="1"/>
          </p:cNvSpPr>
          <p:nvPr>
            <p:ph idx="1"/>
          </p:nvPr>
        </p:nvSpPr>
        <p:spPr/>
        <p:txBody>
          <a:bodyPr/>
          <a:lstStyle/>
          <a:p>
            <a:pPr marL="457200" marR="0" indent="-457200" algn="just">
              <a:lnSpc>
                <a:spcPct val="200000"/>
              </a:lnSpc>
              <a:spcBef>
                <a:spcPts val="0"/>
              </a:spcBef>
              <a:spcAft>
                <a:spcPts val="800"/>
              </a:spcAft>
            </a:pPr>
            <a:r>
              <a:rPr lang="en-US"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Ofori-Boateng, D., Dey, A. K., Gel, Y. R., Li, B., Zhang, J., &amp; Poor, H. V. (2019, June). Assessing the resilience of the Texas power grid network. In </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2019 IEEE data science workshop (</a:t>
            </a:r>
            <a:r>
              <a:rPr lang="en-US" sz="1800" i="1" dirty="0" err="1">
                <a:effectLst/>
                <a:latin typeface="Times New Roman" panose="02020603050405020304" pitchFamily="18" charset="0"/>
                <a:ea typeface="Calibri" panose="020F0502020204030204" pitchFamily="34" charset="0"/>
                <a:cs typeface="Times New Roman" panose="02020603050405020304" pitchFamily="18" charset="0"/>
              </a:rPr>
              <a:t>dsw</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(pp. 280-284). IEEE.</a:t>
            </a:r>
          </a:p>
          <a:p>
            <a:pPr marL="457200" marR="0" indent="-457200" algn="just">
              <a:lnSpc>
                <a:spcPct val="200000"/>
              </a:lnSpc>
              <a:spcBef>
                <a:spcPts val="0"/>
              </a:spcBef>
              <a:spcAft>
                <a:spcPts val="800"/>
              </a:spcAft>
            </a:pPr>
            <a:r>
              <a:rPr lang="en-US"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Turner, S. W., Nelson, K., </a:t>
            </a:r>
            <a:r>
              <a:rPr lang="en-US" sz="1800"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Voisin</a:t>
            </a:r>
            <a:r>
              <a:rPr lang="en-US"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N., Tidwell, V., </a:t>
            </a:r>
            <a:r>
              <a:rPr lang="en-US" sz="1800"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Miara</a:t>
            </a:r>
            <a:r>
              <a:rPr lang="en-US"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 </a:t>
            </a:r>
            <a:r>
              <a:rPr lang="en-US" sz="1800"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Dyreson</a:t>
            </a:r>
            <a:r>
              <a:rPr lang="en-US"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 ... &amp; Kao, S. C. (2021). A multi-reservoir model for projecting drought impacts on thermoelectric disruption risk across the Texas power grid. </a:t>
            </a:r>
            <a:r>
              <a:rPr lang="en-US" sz="1800" i="1">
                <a:effectLst/>
                <a:latin typeface="Times New Roman" panose="02020603050405020304" pitchFamily="18" charset="0"/>
                <a:ea typeface="Calibri" panose="020F0502020204030204" pitchFamily="34" charset="0"/>
                <a:cs typeface="Times New Roman" panose="02020603050405020304" pitchFamily="18" charset="0"/>
              </a:rPr>
              <a:t>Energy</a:t>
            </a:r>
            <a:r>
              <a:rPr lang="en-US" sz="180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a:effectLst/>
                <a:latin typeface="Times New Roman" panose="02020603050405020304" pitchFamily="18" charset="0"/>
                <a:ea typeface="Calibri" panose="020F0502020204030204" pitchFamily="34" charset="0"/>
                <a:cs typeface="Times New Roman" panose="02020603050405020304" pitchFamily="18" charset="0"/>
              </a:rPr>
              <a:t>231</a:t>
            </a:r>
            <a:r>
              <a:rPr lang="en-US" sz="1800">
                <a:effectLst/>
                <a:latin typeface="Times New Roman" panose="02020603050405020304" pitchFamily="18" charset="0"/>
                <a:ea typeface="Calibri" panose="020F0502020204030204" pitchFamily="34" charset="0"/>
                <a:cs typeface="Times New Roman" panose="02020603050405020304" pitchFamily="18" charset="0"/>
              </a:rPr>
              <a:t>, 120892.</a:t>
            </a:r>
          </a:p>
          <a:p>
            <a:pPr marL="0" indent="0">
              <a:buNone/>
            </a:pPr>
            <a:endParaRPr lang="en-US"/>
          </a:p>
        </p:txBody>
      </p:sp>
    </p:spTree>
    <p:extLst>
      <p:ext uri="{BB962C8B-B14F-4D97-AF65-F5344CB8AC3E}">
        <p14:creationId xmlns:p14="http://schemas.microsoft.com/office/powerpoint/2010/main" val="10837169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6916D6-40AA-47E4-9D6D-C40B54D00439}"/>
              </a:ext>
            </a:extLst>
          </p:cNvPr>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Introduction.</a:t>
            </a:r>
          </a:p>
        </p:txBody>
      </p:sp>
      <p:sp>
        <p:nvSpPr>
          <p:cNvPr id="3" name="Content Placeholder 2">
            <a:extLst>
              <a:ext uri="{FF2B5EF4-FFF2-40B4-BE49-F238E27FC236}">
                <a16:creationId xmlns:a16="http://schemas.microsoft.com/office/drawing/2014/main" id="{205ABB95-96F9-4281-8BE8-F50319D74062}"/>
              </a:ext>
            </a:extLst>
          </p:cNvPr>
          <p:cNvSpPr>
            <a:spLocks noGrp="1"/>
          </p:cNvSpPr>
          <p:nvPr>
            <p:ph idx="1"/>
          </p:nvPr>
        </p:nvSpPr>
        <p:spPr/>
        <p:txBody>
          <a:bodyPr>
            <a:normAutofit fontScale="92500" lnSpcReduction="10000"/>
          </a:bodyPr>
          <a:lstStyle/>
          <a:p>
            <a:pPr algn="ct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The electrical grid of the United States of America is made of approximately eight thousand power plants all over the country</a:t>
            </a:r>
          </a:p>
          <a:p>
            <a:pPr algn="ct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However, the state of Texas has its own power grid. This is to ensure that their power grid did not cross the state lines to the Federal Energy regulatory commission did not interfere with the sales of electricity.</a:t>
            </a:r>
          </a:p>
          <a:p>
            <a:endParaRPr lang="en-US" dirty="0"/>
          </a:p>
        </p:txBody>
      </p:sp>
    </p:spTree>
    <p:extLst>
      <p:ext uri="{BB962C8B-B14F-4D97-AF65-F5344CB8AC3E}">
        <p14:creationId xmlns:p14="http://schemas.microsoft.com/office/powerpoint/2010/main" val="15730292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FC75A-D3A7-4C12-9046-525E5D5D4259}"/>
              </a:ext>
            </a:extLst>
          </p:cNvPr>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Regulatory party (ERCOT)</a:t>
            </a:r>
          </a:p>
        </p:txBody>
      </p:sp>
      <p:pic>
        <p:nvPicPr>
          <p:cNvPr id="6" name="Picture Placeholder 5">
            <a:extLst>
              <a:ext uri="{FF2B5EF4-FFF2-40B4-BE49-F238E27FC236}">
                <a16:creationId xmlns:a16="http://schemas.microsoft.com/office/drawing/2014/main" id="{C6622674-0F8B-4629-B0A7-E67696F8DBDD}"/>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t="16393" b="16393"/>
          <a:stretch>
            <a:fillRect/>
          </a:stretch>
        </p:blipFill>
        <p:spPr/>
      </p:pic>
      <p:sp>
        <p:nvSpPr>
          <p:cNvPr id="4" name="Text Placeholder 3">
            <a:extLst>
              <a:ext uri="{FF2B5EF4-FFF2-40B4-BE49-F238E27FC236}">
                <a16:creationId xmlns:a16="http://schemas.microsoft.com/office/drawing/2014/main" id="{A8C85DA3-AC9C-4868-B129-B5DBA27EF0C1}"/>
              </a:ext>
            </a:extLst>
          </p:cNvPr>
          <p:cNvSpPr>
            <a:spLocks noGrp="1"/>
          </p:cNvSpPr>
          <p:nvPr>
            <p:ph type="body" sz="half" idx="2"/>
          </p:nvPr>
        </p:nvSpPr>
        <p:sp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fontScale="47500" lnSpcReduction="20000"/>
          </a:bodyPr>
          <a:lstStyle/>
          <a:p>
            <a:pPr marL="285750" indent="-285750" algn="ctr">
              <a:buFont typeface="Arial" panose="020B0604020202020204" pitchFamily="34" charset="0"/>
              <a:buChar char="•"/>
            </a:pPr>
            <a:r>
              <a:rPr lang="en-US" sz="2800" dirty="0">
                <a:effectLst/>
                <a:latin typeface="Times New Roman" panose="02020603050405020304" pitchFamily="18" charset="0"/>
                <a:ea typeface="Calibri" panose="020F0502020204030204" pitchFamily="34" charset="0"/>
              </a:rPr>
              <a:t>It is an independent organization responsible for monitoring major moving parts of the flowing electricity to customers.</a:t>
            </a:r>
          </a:p>
          <a:p>
            <a:pPr marL="285750" indent="-285750" algn="ctr">
              <a:buFont typeface="Arial" panose="020B0604020202020204" pitchFamily="34" charset="0"/>
              <a:buChar char="•"/>
            </a:pPr>
            <a:r>
              <a:rPr lang="en-US" sz="2800" dirty="0">
                <a:latin typeface="Times New Roman" panose="02020603050405020304" pitchFamily="18" charset="0"/>
                <a:ea typeface="Calibri" panose="020F0502020204030204" pitchFamily="34" charset="0"/>
              </a:rPr>
              <a:t>ERCOT acts</a:t>
            </a:r>
            <a:r>
              <a:rPr lang="en-US" sz="2800" dirty="0">
                <a:effectLst/>
                <a:latin typeface="Times New Roman" panose="02020603050405020304" pitchFamily="18" charset="0"/>
                <a:ea typeface="Calibri" panose="020F0502020204030204" pitchFamily="34" charset="0"/>
              </a:rPr>
              <a:t> like a broker between the wholesale power purchasers and the sellers. </a:t>
            </a:r>
          </a:p>
        </p:txBody>
      </p:sp>
    </p:spTree>
    <p:extLst>
      <p:ext uri="{BB962C8B-B14F-4D97-AF65-F5344CB8AC3E}">
        <p14:creationId xmlns:p14="http://schemas.microsoft.com/office/powerpoint/2010/main" val="28674548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BF782-8BE3-44D8-8EF0-72C2EB9DF257}"/>
              </a:ext>
            </a:extLst>
          </p:cNvPr>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Issues involving Texas power grid</a:t>
            </a:r>
          </a:p>
        </p:txBody>
      </p:sp>
      <p:pic>
        <p:nvPicPr>
          <p:cNvPr id="6" name="Picture Placeholder 5">
            <a:extLst>
              <a:ext uri="{FF2B5EF4-FFF2-40B4-BE49-F238E27FC236}">
                <a16:creationId xmlns:a16="http://schemas.microsoft.com/office/drawing/2014/main" id="{BAE32200-A4DF-4F51-B042-71B9F562ED89}"/>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t="19483" b="19483"/>
          <a:stretch>
            <a:fillRect/>
          </a:stretch>
        </p:blipFill>
        <p:spPr/>
      </p:pic>
      <p:sp>
        <p:nvSpPr>
          <p:cNvPr id="4" name="Text Placeholder 3">
            <a:extLst>
              <a:ext uri="{FF2B5EF4-FFF2-40B4-BE49-F238E27FC236}">
                <a16:creationId xmlns:a16="http://schemas.microsoft.com/office/drawing/2014/main" id="{29223600-80F9-4D9A-851B-D81B3B2BE570}"/>
              </a:ext>
            </a:extLst>
          </p:cNvPr>
          <p:cNvSpPr>
            <a:spLocks noGrp="1"/>
          </p:cNvSpPr>
          <p:nvPr>
            <p:ph type="body" sz="half" idx="2"/>
          </p:nvPr>
        </p:nvSpPr>
        <p:spPr>
          <a:xfrm>
            <a:off x="677334" y="5367337"/>
            <a:ext cx="8767112" cy="1255532"/>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fontScale="55000" lnSpcReduction="20000"/>
          </a:bodyPr>
          <a:lstStyle/>
          <a:p>
            <a:pPr marL="285750" indent="-285750" algn="ctr">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High power demands from Citizens causing delays.</a:t>
            </a:r>
          </a:p>
          <a:p>
            <a:pPr marL="285750" indent="-285750" algn="ctr">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Winter Storms causing outages.</a:t>
            </a:r>
          </a:p>
          <a:p>
            <a:pPr marL="285750" indent="-285750" algn="ctr">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Low temperatures during winter.</a:t>
            </a:r>
          </a:p>
          <a:p>
            <a:pPr marL="285750" indent="-285750" algn="ctr">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High temperatures during summer. </a:t>
            </a:r>
          </a:p>
        </p:txBody>
      </p:sp>
    </p:spTree>
    <p:extLst>
      <p:ext uri="{BB962C8B-B14F-4D97-AF65-F5344CB8AC3E}">
        <p14:creationId xmlns:p14="http://schemas.microsoft.com/office/powerpoint/2010/main" val="37894278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D5BB24-40F1-4F5D-A848-A27FDFCBD58F}"/>
              </a:ext>
            </a:extLst>
          </p:cNvPr>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Texas power grid.</a:t>
            </a:r>
          </a:p>
        </p:txBody>
      </p:sp>
      <p:pic>
        <p:nvPicPr>
          <p:cNvPr id="5" name="How_Texas_Power_Grid_Failed_Against_Winter_Blast__NBC_Nightly_News(144p)">
            <a:hlinkClick r:id="" action="ppaction://media"/>
            <a:extLst>
              <a:ext uri="{FF2B5EF4-FFF2-40B4-BE49-F238E27FC236}">
                <a16:creationId xmlns:a16="http://schemas.microsoft.com/office/drawing/2014/main" id="{C50DC84A-A424-45BF-97B6-728EB1CF723B}"/>
              </a:ext>
            </a:extLst>
          </p:cNvPr>
          <p:cNvPicPr>
            <a:picLocks noGrp="1" noChangeAspect="1"/>
          </p:cNvPicPr>
          <p:nvPr>
            <p:ph sz="half" idx="1"/>
            <a:videoFile r:link="rId2"/>
            <p:extLst>
              <p:ext uri="{DAA4B4D4-6D71-4841-9C94-3DE7FCFB9230}">
                <p14:media xmlns:p14="http://schemas.microsoft.com/office/powerpoint/2010/main" r:embed="rId1"/>
              </p:ext>
            </p:extLst>
          </p:nvPr>
        </p:nvPicPr>
        <p:blipFill>
          <a:blip r:embed="rId6"/>
          <a:stretch>
            <a:fillRect/>
          </a:stretch>
        </p:blipFill>
        <p:spPr>
          <a:xfrm>
            <a:off x="677863" y="2924175"/>
            <a:ext cx="4183062" cy="2352675"/>
          </a:xfrm>
        </p:spPr>
      </p:pic>
      <p:pic>
        <p:nvPicPr>
          <p:cNvPr id="6" name="The_Texas_Grid(144p)">
            <a:hlinkClick r:id="" action="ppaction://media"/>
            <a:extLst>
              <a:ext uri="{FF2B5EF4-FFF2-40B4-BE49-F238E27FC236}">
                <a16:creationId xmlns:a16="http://schemas.microsoft.com/office/drawing/2014/main" id="{0B03A675-9216-45C7-9110-21F26F272A3A}"/>
              </a:ext>
            </a:extLst>
          </p:cNvPr>
          <p:cNvPicPr>
            <a:picLocks noGrp="1" noChangeAspect="1"/>
          </p:cNvPicPr>
          <p:nvPr>
            <p:ph sz="half" idx="2"/>
            <a:videoFile r:link="rId4"/>
            <p:extLst>
              <p:ext uri="{DAA4B4D4-6D71-4841-9C94-3DE7FCFB9230}">
                <p14:media xmlns:p14="http://schemas.microsoft.com/office/powerpoint/2010/main" r:embed="rId3"/>
              </p:ext>
            </p:extLst>
          </p:nvPr>
        </p:nvPicPr>
        <p:blipFill>
          <a:blip r:embed="rId7"/>
          <a:stretch>
            <a:fillRect/>
          </a:stretch>
        </p:blipFill>
        <p:spPr>
          <a:xfrm>
            <a:off x="5089525" y="2937238"/>
            <a:ext cx="4184650" cy="2354263"/>
          </a:xfrm>
        </p:spPr>
      </p:pic>
    </p:spTree>
    <p:extLst>
      <p:ext uri="{BB962C8B-B14F-4D97-AF65-F5344CB8AC3E}">
        <p14:creationId xmlns:p14="http://schemas.microsoft.com/office/powerpoint/2010/main" val="965470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4305"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37579"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5"/>
                </p:tgtEl>
              </p:cMediaNode>
            </p:video>
            <p:seq concurrent="1" nextAc="seek">
              <p:cTn id="12" restart="whenNotActive" fill="hold" evtFilter="cancelBubble" nodeType="interactiveSeq">
                <p:stCondLst>
                  <p:cond evt="onClick" delay="0">
                    <p:tgtEl>
                      <p:spTgt spid="5"/>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5"/>
                                        </p:tgtEl>
                                      </p:cBhvr>
                                    </p:cmd>
                                  </p:childTnLst>
                                </p:cTn>
                              </p:par>
                            </p:childTnLst>
                          </p:cTn>
                        </p:par>
                      </p:childTnLst>
                    </p:cTn>
                  </p:par>
                </p:childTnLst>
              </p:cTn>
              <p:nextCondLst>
                <p:cond evt="onClick" delay="0">
                  <p:tgtEl>
                    <p:spTgt spid="5"/>
                  </p:tgtEl>
                </p:cond>
              </p:nextCondLst>
            </p:seq>
            <p:video>
              <p:cMediaNode vol="80000">
                <p:cTn id="17" fill="hold" display="0">
                  <p:stCondLst>
                    <p:cond delay="indefinite"/>
                  </p:stCondLst>
                </p:cTn>
                <p:tgtEl>
                  <p:spTgt spid="6"/>
                </p:tgtEl>
              </p:cMediaNode>
            </p:video>
            <p:seq concurrent="1" nextAc="seek">
              <p:cTn id="18" restart="whenNotActive" fill="hold" evtFilter="cancelBubble" nodeType="interactiveSeq">
                <p:stCondLst>
                  <p:cond evt="onClick" delay="0">
                    <p:tgtEl>
                      <p:spTgt spid="6"/>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789D53-8645-46BC-9302-ACFE2F7E4544}"/>
              </a:ext>
            </a:extLst>
          </p:cNvPr>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Power saving implementation.</a:t>
            </a:r>
          </a:p>
        </p:txBody>
      </p:sp>
      <p:pic>
        <p:nvPicPr>
          <p:cNvPr id="6" name="Picture Placeholder 5">
            <a:extLst>
              <a:ext uri="{FF2B5EF4-FFF2-40B4-BE49-F238E27FC236}">
                <a16:creationId xmlns:a16="http://schemas.microsoft.com/office/drawing/2014/main" id="{8647FE9F-5DB4-44C7-B8D4-828E2CEE2691}"/>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t="13659" b="13659"/>
          <a:stretch>
            <a:fillRect/>
          </a:stretch>
        </p:blipFill>
        <p:spPr/>
      </p:pic>
      <p:sp>
        <p:nvSpPr>
          <p:cNvPr id="4" name="Text Placeholder 3">
            <a:extLst>
              <a:ext uri="{FF2B5EF4-FFF2-40B4-BE49-F238E27FC236}">
                <a16:creationId xmlns:a16="http://schemas.microsoft.com/office/drawing/2014/main" id="{C89A01AC-C6CB-42FB-ADA9-D45A651BAE18}"/>
              </a:ext>
            </a:extLst>
          </p:cNvPr>
          <p:cNvSpPr>
            <a:spLocks noGrp="1"/>
          </p:cNvSpPr>
          <p:nvPr>
            <p:ph type="body" sz="half" idx="2"/>
          </p:nvPr>
        </p:nvSpPr>
        <p:spPr>
          <a:xfrm>
            <a:off x="677334" y="5367337"/>
            <a:ext cx="8596667" cy="1177153"/>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fontScale="55000" lnSpcReduction="20000"/>
          </a:bodyPr>
          <a:lstStyle/>
          <a:p>
            <a:pPr algn="ctr"/>
            <a:r>
              <a:rPr lang="en-US" sz="2400" dirty="0">
                <a:latin typeface="Times New Roman" panose="02020603050405020304" pitchFamily="18" charset="0"/>
                <a:ea typeface="Calibri" panose="020F0502020204030204" pitchFamily="34" charset="0"/>
                <a:cs typeface="Times New Roman" panose="02020603050405020304" pitchFamily="18" charset="0"/>
              </a:rPr>
              <a:t>H</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alting utilization of nonessential electricity use to balance out the electrical system,</a:t>
            </a:r>
          </a:p>
          <a:p>
            <a:pPr algn="ct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Turning off non-essential appliances, </a:t>
            </a:r>
          </a:p>
          <a:p>
            <a:pPr algn="ctr"/>
            <a:r>
              <a:rPr lang="en-US" sz="2400" dirty="0">
                <a:latin typeface="Times New Roman" panose="02020603050405020304" pitchFamily="18" charset="0"/>
                <a:ea typeface="Calibri" panose="020F0502020204030204" pitchFamily="34" charset="0"/>
                <a:cs typeface="Times New Roman" panose="02020603050405020304" pitchFamily="18" charset="0"/>
              </a:rPr>
              <a:t>A</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voiding the utilization of large appliances during alerts .</a:t>
            </a:r>
          </a:p>
          <a:p>
            <a:pPr algn="ctr"/>
            <a:r>
              <a:rPr lang="en-US" sz="2400" dirty="0">
                <a:latin typeface="Times New Roman" panose="02020603050405020304" pitchFamily="18" charset="0"/>
                <a:ea typeface="Calibri" panose="020F0502020204030204" pitchFamily="34" charset="0"/>
                <a:cs typeface="Times New Roman" panose="02020603050405020304" pitchFamily="18" charset="0"/>
              </a:rPr>
              <a:t>S</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lowing down, or completely shut down nonessential production processes. </a:t>
            </a:r>
          </a:p>
          <a:p>
            <a:endParaRPr lang="en-US" dirty="0"/>
          </a:p>
        </p:txBody>
      </p:sp>
    </p:spTree>
    <p:extLst>
      <p:ext uri="{BB962C8B-B14F-4D97-AF65-F5344CB8AC3E}">
        <p14:creationId xmlns:p14="http://schemas.microsoft.com/office/powerpoint/2010/main" val="22954033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662E87-3687-447A-A6A8-F0D9CF19BDA2}"/>
              </a:ext>
            </a:extLst>
          </p:cNvPr>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Role of government over utilities.</a:t>
            </a:r>
          </a:p>
        </p:txBody>
      </p:sp>
      <p:pic>
        <p:nvPicPr>
          <p:cNvPr id="10" name="Picture Placeholder 9">
            <a:extLst>
              <a:ext uri="{FF2B5EF4-FFF2-40B4-BE49-F238E27FC236}">
                <a16:creationId xmlns:a16="http://schemas.microsoft.com/office/drawing/2014/main" id="{4DF256EA-67CA-431E-86B8-E59C753FE8CC}"/>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t="1300" b="1300"/>
          <a:stretch>
            <a:fillRect/>
          </a:stretch>
        </p:blipFill>
        <p:spPr/>
      </p:pic>
      <p:sp>
        <p:nvSpPr>
          <p:cNvPr id="4" name="Text Placeholder 3">
            <a:extLst>
              <a:ext uri="{FF2B5EF4-FFF2-40B4-BE49-F238E27FC236}">
                <a16:creationId xmlns:a16="http://schemas.microsoft.com/office/drawing/2014/main" id="{C746212C-1769-45EB-BC50-2395956604ED}"/>
              </a:ext>
            </a:extLst>
          </p:cNvPr>
          <p:cNvSpPr>
            <a:spLocks noGrp="1"/>
          </p:cNvSpPr>
          <p:nvPr>
            <p:ph type="body" sz="half" idx="2"/>
          </p:nvPr>
        </p:nvSpPr>
        <p:spPr/>
        <p:txBody>
          <a:bodyPr>
            <a:normAutofit fontScale="62500" lnSpcReduction="20000"/>
          </a:bodyPr>
          <a:lstStyle/>
          <a:p>
            <a:pPr algn="ctr"/>
            <a:r>
              <a:rPr lang="en-US" sz="3200" dirty="0">
                <a:effectLst/>
                <a:latin typeface="Times New Roman" panose="02020603050405020304" pitchFamily="18" charset="0"/>
                <a:ea typeface="Calibri" panose="020F0502020204030204" pitchFamily="34" charset="0"/>
              </a:rPr>
              <a:t>The local and State government ensure that alerts are issued during storms, and summer heat, and respond to power outage complains from the Texas residents.</a:t>
            </a:r>
            <a:endParaRPr lang="en-US" sz="2800" dirty="0"/>
          </a:p>
        </p:txBody>
      </p:sp>
    </p:spTree>
    <p:extLst>
      <p:ext uri="{BB962C8B-B14F-4D97-AF65-F5344CB8AC3E}">
        <p14:creationId xmlns:p14="http://schemas.microsoft.com/office/powerpoint/2010/main" val="22240887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CF788-9F53-4A83-8D10-E46EDA9ED146}"/>
              </a:ext>
            </a:extLst>
          </p:cNvPr>
          <p:cNvSpPr>
            <a:spLocks noGrp="1"/>
          </p:cNvSpPr>
          <p:nvPr>
            <p:ph type="title"/>
          </p:nvPr>
        </p:nvSpPr>
        <p:spPr/>
        <p:txBody>
          <a:bodyPr>
            <a:normAutofit fontScale="90000"/>
          </a:bodyPr>
          <a:lstStyle/>
          <a:p>
            <a:pPr algn="ctr"/>
            <a:r>
              <a:rPr lang="en-US" b="1" dirty="0">
                <a:latin typeface="Times New Roman" panose="02020603050405020304" pitchFamily="18" charset="0"/>
                <a:cs typeface="Times New Roman" panose="02020603050405020304" pitchFamily="18" charset="0"/>
              </a:rPr>
              <a:t>Legislation due to winter storm</a:t>
            </a:r>
            <a:br>
              <a:rPr lang="en-US" b="1" dirty="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(Senate bills 2 and 3).</a:t>
            </a:r>
          </a:p>
        </p:txBody>
      </p:sp>
      <p:pic>
        <p:nvPicPr>
          <p:cNvPr id="6" name="Picture Placeholder 5">
            <a:extLst>
              <a:ext uri="{FF2B5EF4-FFF2-40B4-BE49-F238E27FC236}">
                <a16:creationId xmlns:a16="http://schemas.microsoft.com/office/drawing/2014/main" id="{EB67FB4E-8CAA-424D-9C46-8AB64EE1A471}"/>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t="14893" b="14893"/>
          <a:stretch>
            <a:fillRect/>
          </a:stretch>
        </p:blipFill>
        <p:spPr/>
      </p:pic>
      <p:sp>
        <p:nvSpPr>
          <p:cNvPr id="4" name="Text Placeholder 3">
            <a:extLst>
              <a:ext uri="{FF2B5EF4-FFF2-40B4-BE49-F238E27FC236}">
                <a16:creationId xmlns:a16="http://schemas.microsoft.com/office/drawing/2014/main" id="{E4B0ADFF-A185-4732-828E-3F34C4B9659A}"/>
              </a:ext>
            </a:extLst>
          </p:cNvPr>
          <p:cNvSpPr>
            <a:spLocks noGrp="1"/>
          </p:cNvSpPr>
          <p:nvPr>
            <p:ph type="body" sz="half" idx="2"/>
          </p:nvPr>
        </p:nvSpPr>
        <p:spPr>
          <a:xfrm>
            <a:off x="677334" y="5367338"/>
            <a:ext cx="9263500" cy="1490662"/>
          </a:xfrm>
        </p:spPr>
        <p:txBody>
          <a:bodyPr>
            <a:normAutofit fontScale="77500" lnSpcReduction="20000"/>
          </a:bodyPr>
          <a:lstStyle/>
          <a:p>
            <a:pPr algn="ctr"/>
            <a:r>
              <a:rPr lang="en-US" sz="2800" dirty="0">
                <a:effectLst/>
                <a:latin typeface="Times New Roman" panose="02020603050405020304" pitchFamily="18" charset="0"/>
                <a:ea typeface="Calibri" panose="020F0502020204030204" pitchFamily="34" charset="0"/>
              </a:rPr>
              <a:t>The legislation was to ensure </a:t>
            </a:r>
          </a:p>
          <a:p>
            <a:pPr marL="285750" indent="-285750" algn="ctr">
              <a:buFont typeface="Wingdings" panose="05000000000000000000" pitchFamily="2" charset="2"/>
              <a:buChar char="Ø"/>
            </a:pPr>
            <a:r>
              <a:rPr lang="en-US" sz="2400" dirty="0">
                <a:effectLst/>
                <a:latin typeface="Times New Roman" panose="02020603050405020304" pitchFamily="18" charset="0"/>
                <a:ea typeface="Calibri" panose="020F0502020204030204" pitchFamily="34" charset="0"/>
              </a:rPr>
              <a:t>changes to the governance structure overseeing the electrical market</a:t>
            </a:r>
          </a:p>
          <a:p>
            <a:pPr marL="285750" indent="-285750" algn="ctr">
              <a:buFont typeface="Wingdings" panose="05000000000000000000" pitchFamily="2" charset="2"/>
              <a:buChar char="Ø"/>
            </a:pPr>
            <a:r>
              <a:rPr lang="en-US" sz="2400" dirty="0">
                <a:effectLst/>
                <a:latin typeface="Times New Roman" panose="02020603050405020304" pitchFamily="18" charset="0"/>
                <a:ea typeface="Calibri" panose="020F0502020204030204" pitchFamily="34" charset="0"/>
              </a:rPr>
              <a:t> changes to the structure of the electrical marketing itself</a:t>
            </a:r>
          </a:p>
          <a:p>
            <a:pPr marL="285750" indent="-285750" algn="ctr">
              <a:buFont typeface="Wingdings" panose="05000000000000000000" pitchFamily="2" charset="2"/>
              <a:buChar char="Ø"/>
            </a:pPr>
            <a:r>
              <a:rPr lang="en-US" sz="2400" dirty="0">
                <a:effectLst/>
                <a:latin typeface="Times New Roman" panose="02020603050405020304" pitchFamily="18" charset="0"/>
                <a:ea typeface="Calibri" panose="020F0502020204030204" pitchFamily="34" charset="0"/>
              </a:rPr>
              <a:t>changes to minimize risk of future electric system disruption due to heavy winter storms</a:t>
            </a:r>
            <a:endParaRPr lang="en-US" sz="2000" dirty="0"/>
          </a:p>
        </p:txBody>
      </p:sp>
    </p:spTree>
    <p:extLst>
      <p:ext uri="{BB962C8B-B14F-4D97-AF65-F5344CB8AC3E}">
        <p14:creationId xmlns:p14="http://schemas.microsoft.com/office/powerpoint/2010/main" val="2232331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EA433-8759-45E1-86D1-635C92621237}"/>
              </a:ext>
            </a:extLst>
          </p:cNvPr>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Accountability for power outage.</a:t>
            </a:r>
          </a:p>
        </p:txBody>
      </p:sp>
      <p:pic>
        <p:nvPicPr>
          <p:cNvPr id="6" name="Picture Placeholder 5">
            <a:extLst>
              <a:ext uri="{FF2B5EF4-FFF2-40B4-BE49-F238E27FC236}">
                <a16:creationId xmlns:a16="http://schemas.microsoft.com/office/drawing/2014/main" id="{69A0DEAC-CD22-4ABC-AFEF-DC386B78EE3E}"/>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t="16998" b="16998"/>
          <a:stretch>
            <a:fillRect/>
          </a:stretch>
        </p:blipFill>
        <p:spPr/>
      </p:pic>
      <p:sp>
        <p:nvSpPr>
          <p:cNvPr id="4" name="Text Placeholder 3">
            <a:extLst>
              <a:ext uri="{FF2B5EF4-FFF2-40B4-BE49-F238E27FC236}">
                <a16:creationId xmlns:a16="http://schemas.microsoft.com/office/drawing/2014/main" id="{4EB86F67-5136-4C49-B7E6-0BE668783D1D}"/>
              </a:ext>
            </a:extLst>
          </p:cNvPr>
          <p:cNvSpPr>
            <a:spLocks noGrp="1"/>
          </p:cNvSpPr>
          <p:nvPr>
            <p:ph type="body" sz="half" idx="2"/>
          </p:nvPr>
        </p:nvSpPr>
        <p:spPr/>
        <p:txBody>
          <a:bodyPr>
            <a:normAutofit fontScale="62500" lnSpcReduction="20000"/>
          </a:bodyPr>
          <a:lstStyle/>
          <a:p>
            <a:pPr marL="285750" indent="-285750" algn="ctr">
              <a:buFont typeface="Arial" panose="020B0604020202020204" pitchFamily="34" charset="0"/>
              <a:buChar char="•"/>
            </a:pPr>
            <a:r>
              <a:rPr lang="en-US" sz="2800" dirty="0">
                <a:effectLst/>
                <a:latin typeface="Times New Roman" panose="02020603050405020304" pitchFamily="18" charset="0"/>
                <a:ea typeface="Calibri" panose="020F0502020204030204" pitchFamily="34" charset="0"/>
              </a:rPr>
              <a:t>The Electric reliability Council of Texas (ERCOT) was held accountable.</a:t>
            </a:r>
          </a:p>
          <a:p>
            <a:pPr marL="285750" indent="-285750" algn="ctr">
              <a:buFont typeface="Arial" panose="020B0604020202020204" pitchFamily="34" charset="0"/>
              <a:buChar char="•"/>
            </a:pPr>
            <a:r>
              <a:rPr lang="en-US" sz="2800" dirty="0">
                <a:effectLst/>
                <a:latin typeface="Times New Roman" panose="02020603050405020304" pitchFamily="18" charset="0"/>
                <a:ea typeface="Calibri" panose="020F0502020204030204" pitchFamily="34" charset="0"/>
              </a:rPr>
              <a:t> This is because ERCOT set plans for the power grid improvements that did not come</a:t>
            </a:r>
            <a:endParaRPr lang="en-US" sz="2400" dirty="0"/>
          </a:p>
        </p:txBody>
      </p:sp>
    </p:spTree>
    <p:extLst>
      <p:ext uri="{BB962C8B-B14F-4D97-AF65-F5344CB8AC3E}">
        <p14:creationId xmlns:p14="http://schemas.microsoft.com/office/powerpoint/2010/main" val="1034611066"/>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86</TotalTime>
  <Words>571</Words>
  <Application>Microsoft Office PowerPoint</Application>
  <PresentationFormat>Widescreen</PresentationFormat>
  <Paragraphs>44</Paragraphs>
  <Slides>13</Slides>
  <Notes>0</Notes>
  <HiddenSlides>0</HiddenSlides>
  <MMClips>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Times New Roman</vt:lpstr>
      <vt:lpstr>Trebuchet MS</vt:lpstr>
      <vt:lpstr>Wingdings</vt:lpstr>
      <vt:lpstr>Wingdings 3</vt:lpstr>
      <vt:lpstr>Facet</vt:lpstr>
      <vt:lpstr>TEXAS POWER GRID STUDENT NAME INSTITUTION AFFILIATION DATE</vt:lpstr>
      <vt:lpstr>Introduction.</vt:lpstr>
      <vt:lpstr>Regulatory party (ERCOT)</vt:lpstr>
      <vt:lpstr>Issues involving Texas power grid</vt:lpstr>
      <vt:lpstr>Texas power grid.</vt:lpstr>
      <vt:lpstr>Power saving implementation.</vt:lpstr>
      <vt:lpstr>Role of government over utilities.</vt:lpstr>
      <vt:lpstr>Legislation due to winter storm (Senate bills 2 and 3).</vt:lpstr>
      <vt:lpstr>Accountability for power outage.</vt:lpstr>
      <vt:lpstr>Renewable energy as a complimentary source</vt:lpstr>
      <vt:lpstr>Resources during public crisis.</vt:lpstr>
      <vt:lpstr>Conclusion.</vt:lpstr>
      <vt:lpstr>Reference.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7</cp:revision>
  <dcterms:created xsi:type="dcterms:W3CDTF">2021-08-10T14:59:18Z</dcterms:created>
  <dcterms:modified xsi:type="dcterms:W3CDTF">2021-08-10T18:29:26Z</dcterms:modified>
</cp:coreProperties>
</file>